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4"/>
  </p:notesMasterIdLst>
  <p:sldIdLst>
    <p:sldId id="256" r:id="rId2"/>
    <p:sldId id="298" r:id="rId3"/>
    <p:sldId id="302" r:id="rId4"/>
    <p:sldId id="299" r:id="rId5"/>
    <p:sldId id="300" r:id="rId6"/>
    <p:sldId id="301" r:id="rId7"/>
    <p:sldId id="306" r:id="rId8"/>
    <p:sldId id="303" r:id="rId9"/>
    <p:sldId id="304" r:id="rId10"/>
    <p:sldId id="305" r:id="rId11"/>
    <p:sldId id="307" r:id="rId12"/>
    <p:sldId id="265" r:id="rId13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00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/>
          </a:bodyPr>
          <a:lstStyle/>
          <a:p>
            <a:pPr lvl="0"/>
            <a:r>
              <a:rPr lang="sr-Latn-BA" sz="2400" dirty="0" smtClean="0"/>
              <a:t>Informaciona asimetrija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EKONOMIJA U ZDRAVSTVU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 6</a:t>
            </a:r>
            <a:r>
              <a:rPr lang="sr-Latn-CS" sz="1600" dirty="0" smtClean="0"/>
              <a:t> 	</a:t>
            </a:r>
            <a:br>
              <a:rPr lang="sr-Latn-CS" sz="1600" dirty="0" smtClean="0"/>
            </a:br>
            <a:r>
              <a:rPr lang="sr-Latn-CS" sz="1600" dirty="0" smtClean="0"/>
              <a:t> NASTAVNA JEDINICA:  INFORMACIONA ASIMETRIJA</a:t>
            </a:r>
          </a:p>
          <a:p>
            <a:r>
              <a:rPr lang="sr-Latn-CS" sz="1600" dirty="0" smtClean="0"/>
              <a:t> TEMATSKE JEDINICE: 	</a:t>
            </a:r>
            <a:r>
              <a:rPr lang="fr-FR" sz="1600" dirty="0" smtClean="0"/>
              <a:t> •</a:t>
            </a:r>
            <a:r>
              <a:rPr lang="sr-Latn-BA" sz="1600" dirty="0" smtClean="0"/>
              <a:t> NEGATIVNA SELEKCIJA</a:t>
            </a:r>
            <a:endParaRPr lang="sr-Latn-RS" sz="1600" dirty="0" smtClean="0"/>
          </a:p>
          <a:p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BA" sz="1600" dirty="0" smtClean="0"/>
              <a:t> RIZIK ZLOUPOTREBE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sr-Latn-BA" dirty="0" smtClean="0"/>
              <a:t>Na tržištu zdravstvenih usluga pojavljuje se fenomen tražnje „indukovane ponudom”, to jest hiperinflacija medicinske potrošnje dominantno nastala doprinosom zdravstvenih stručnjaka.</a:t>
            </a:r>
          </a:p>
          <a:p>
            <a:pPr algn="just"/>
            <a:r>
              <a:rPr lang="sr-Latn-BA" dirty="0" smtClean="0"/>
              <a:t>Problem je posebno prisutan u privatnoj praksi i u zemljama gde tradicionalno nije prisutno razdvajanje propisivanja i izdavanja lekova i značajnom profitnom maržom na lekove.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Latn-BA" dirty="0" smtClean="0"/>
              <a:t>Objasnite razliku između agencijskog problema u klasičnom akcionarskom društvu i privatnoj zdravstvenoj ustanovi.</a:t>
            </a:r>
          </a:p>
          <a:p>
            <a:pPr algn="just"/>
            <a:r>
              <a:rPr lang="sr-Latn-BA" dirty="0" smtClean="0"/>
              <a:t>Predstavite vaše viđenje agencijskog problema u javnoj i privatnoj zdravstvenoj ustanovi.</a:t>
            </a:r>
          </a:p>
          <a:p>
            <a:pPr algn="just"/>
            <a:r>
              <a:rPr lang="sr-Latn-BA" dirty="0" smtClean="0"/>
              <a:t>Objasnite kako uslovi u kojima zdravstvene ustanove posluju utiču na hiperinflaciju medicinske potrošnje.</a:t>
            </a:r>
          </a:p>
          <a:p>
            <a:pPr algn="just"/>
            <a:r>
              <a:rPr lang="sr-Latn-BA" dirty="0" smtClean="0"/>
              <a:t>Navedite moguće načine za sužavanje polja za razvoj agencijskog problema.</a:t>
            </a:r>
            <a:endParaRPr lang="en-US" dirty="0"/>
          </a:p>
        </p:txBody>
      </p:sp>
      <p:pic>
        <p:nvPicPr>
          <p:cNvPr id="4" name="Picture 2" descr="D:\Korisnik\Desktop\image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28600"/>
            <a:ext cx="4572000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n-US" dirty="0" err="1" smtClean="0"/>
              <a:t>Evropski</a:t>
            </a:r>
            <a:r>
              <a:rPr lang="en-US" dirty="0" smtClean="0"/>
              <a:t> </a:t>
            </a:r>
            <a:r>
              <a:rPr lang="en-US" dirty="0" err="1" smtClean="0"/>
              <a:t>sud</a:t>
            </a:r>
            <a:r>
              <a:rPr lang="en-US" dirty="0" smtClean="0"/>
              <a:t> </a:t>
            </a:r>
            <a:r>
              <a:rPr lang="en-US" dirty="0" err="1" smtClean="0"/>
              <a:t>pravde</a:t>
            </a:r>
            <a:r>
              <a:rPr lang="en-US" dirty="0" smtClean="0"/>
              <a:t> </a:t>
            </a:r>
            <a:r>
              <a:rPr lang="en-US" dirty="0" err="1" smtClean="0"/>
              <a:t>definiše</a:t>
            </a:r>
            <a:r>
              <a:rPr lang="en-US" dirty="0" smtClean="0"/>
              <a:t> </a:t>
            </a:r>
            <a:r>
              <a:rPr lang="en-US" dirty="0" err="1" smtClean="0"/>
              <a:t>prosečnog</a:t>
            </a:r>
            <a:r>
              <a:rPr lang="en-US" dirty="0" smtClean="0"/>
              <a:t> </a:t>
            </a:r>
            <a:r>
              <a:rPr lang="en-US" dirty="0" err="1" smtClean="0"/>
              <a:t>potrošača</a:t>
            </a:r>
            <a:r>
              <a:rPr lang="en-US" dirty="0" smtClean="0"/>
              <a:t> </a:t>
            </a:r>
            <a:r>
              <a:rPr lang="en-US" dirty="0" err="1" smtClean="0"/>
              <a:t>kao</a:t>
            </a:r>
            <a:r>
              <a:rPr lang="en-US" dirty="0" smtClean="0"/>
              <a:t> „</a:t>
            </a:r>
            <a:r>
              <a:rPr lang="en-US" dirty="0" err="1" smtClean="0"/>
              <a:t>nekoga</a:t>
            </a:r>
            <a:r>
              <a:rPr lang="en-US" dirty="0" smtClean="0"/>
              <a:t> </a:t>
            </a:r>
            <a:r>
              <a:rPr lang="en-US" dirty="0" err="1" smtClean="0"/>
              <a:t>ko</a:t>
            </a:r>
            <a:r>
              <a:rPr lang="en-US" dirty="0" smtClean="0"/>
              <a:t> je </a:t>
            </a:r>
            <a:r>
              <a:rPr lang="en-US" dirty="0" err="1" smtClean="0"/>
              <a:t>razumno</a:t>
            </a:r>
            <a:r>
              <a:rPr lang="en-US" dirty="0" smtClean="0"/>
              <a:t> </a:t>
            </a:r>
            <a:r>
              <a:rPr lang="en-US" dirty="0" err="1" smtClean="0"/>
              <a:t>dobro</a:t>
            </a:r>
            <a:r>
              <a:rPr lang="en-US" dirty="0" smtClean="0"/>
              <a:t> </a:t>
            </a:r>
            <a:r>
              <a:rPr lang="en-US" dirty="0" err="1" smtClean="0"/>
              <a:t>informisan</a:t>
            </a:r>
            <a:r>
              <a:rPr lang="en-US" dirty="0" smtClean="0"/>
              <a:t>, </a:t>
            </a:r>
            <a:r>
              <a:rPr lang="en-US" dirty="0" err="1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mogućnost</a:t>
            </a:r>
            <a:r>
              <a:rPr lang="en-US" dirty="0" smtClean="0"/>
              <a:t> </a:t>
            </a:r>
            <a:r>
              <a:rPr lang="en-US" dirty="0" err="1" smtClean="0"/>
              <a:t>opažanja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obazriv</a:t>
            </a:r>
            <a:r>
              <a:rPr lang="en-US" dirty="0" smtClean="0"/>
              <a:t> je </a:t>
            </a:r>
            <a:r>
              <a:rPr lang="en-US" dirty="0" err="1" smtClean="0"/>
              <a:t>prilikom</a:t>
            </a:r>
            <a:r>
              <a:rPr lang="en-US" dirty="0" smtClean="0"/>
              <a:t> </a:t>
            </a:r>
            <a:r>
              <a:rPr lang="en-US" dirty="0" err="1" smtClean="0"/>
              <a:t>donošenja</a:t>
            </a:r>
            <a:r>
              <a:rPr lang="en-US" dirty="0" smtClean="0"/>
              <a:t> </a:t>
            </a:r>
            <a:r>
              <a:rPr lang="en-US" dirty="0" err="1" smtClean="0"/>
              <a:t>odluka</a:t>
            </a:r>
            <a:r>
              <a:rPr lang="en-US" dirty="0" smtClean="0"/>
              <a:t>“</a:t>
            </a:r>
            <a:endParaRPr lang="sr-Latn-BA" dirty="0" smtClean="0"/>
          </a:p>
          <a:p>
            <a:pPr algn="just"/>
            <a:r>
              <a:rPr lang="en-US" dirty="0" err="1" smtClean="0"/>
              <a:t>Prilikom</a:t>
            </a:r>
            <a:r>
              <a:rPr lang="en-US" dirty="0" smtClean="0"/>
              <a:t> </a:t>
            </a:r>
            <a:r>
              <a:rPr lang="en-US" dirty="0" err="1" smtClean="0"/>
              <a:t>definisanja</a:t>
            </a:r>
            <a:r>
              <a:rPr lang="en-US" dirty="0" smtClean="0"/>
              <a:t> </a:t>
            </a:r>
            <a:r>
              <a:rPr lang="en-US" dirty="0" err="1" smtClean="0"/>
              <a:t>razumne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 </a:t>
            </a:r>
            <a:r>
              <a:rPr lang="en-US" dirty="0" err="1" smtClean="0"/>
              <a:t>prosečnog</a:t>
            </a:r>
            <a:r>
              <a:rPr lang="en-US" dirty="0" smtClean="0"/>
              <a:t> </a:t>
            </a:r>
            <a:r>
              <a:rPr lang="en-US" dirty="0" err="1" smtClean="0"/>
              <a:t>potrošača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njegove</a:t>
            </a:r>
            <a:r>
              <a:rPr lang="en-US" dirty="0" smtClean="0"/>
              <a:t> </a:t>
            </a:r>
            <a:r>
              <a:rPr lang="en-US" dirty="0" err="1" smtClean="0"/>
              <a:t>izloženosti</a:t>
            </a:r>
            <a:r>
              <a:rPr lang="en-US" dirty="0" smtClean="0"/>
              <a:t> </a:t>
            </a:r>
            <a:r>
              <a:rPr lang="en-US" dirty="0" err="1" smtClean="0"/>
              <a:t>zloupotrebi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</a:t>
            </a:r>
            <a:r>
              <a:rPr lang="en-US" dirty="0" err="1" smtClean="0"/>
              <a:t>strane</a:t>
            </a:r>
            <a:r>
              <a:rPr lang="en-US" dirty="0" smtClean="0"/>
              <a:t> </a:t>
            </a:r>
            <a:r>
              <a:rPr lang="en-US" dirty="0" err="1" smtClean="0"/>
              <a:t>ostalih</a:t>
            </a:r>
            <a:r>
              <a:rPr lang="en-US" dirty="0" smtClean="0"/>
              <a:t> </a:t>
            </a:r>
            <a:r>
              <a:rPr lang="en-US" dirty="0" err="1" smtClean="0"/>
              <a:t>učesnika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tržištu</a:t>
            </a:r>
            <a:r>
              <a:rPr lang="en-US" dirty="0" smtClean="0"/>
              <a:t>, </a:t>
            </a:r>
            <a:r>
              <a:rPr lang="en-US" dirty="0" err="1" smtClean="0"/>
              <a:t>treba</a:t>
            </a:r>
            <a:r>
              <a:rPr lang="en-US" dirty="0" smtClean="0"/>
              <a:t> </a:t>
            </a:r>
            <a:r>
              <a:rPr lang="en-US" dirty="0" err="1" smtClean="0"/>
              <a:t>uvažiti</a:t>
            </a:r>
            <a:r>
              <a:rPr lang="en-US" dirty="0" smtClean="0"/>
              <a:t> </a:t>
            </a:r>
            <a:r>
              <a:rPr lang="en-US" dirty="0" err="1" smtClean="0"/>
              <a:t>relevantne</a:t>
            </a:r>
            <a:r>
              <a:rPr lang="en-US" dirty="0" smtClean="0"/>
              <a:t> </a:t>
            </a:r>
            <a:r>
              <a:rPr lang="en-US" dirty="0" err="1" smtClean="0"/>
              <a:t>faktore</a:t>
            </a:r>
            <a:r>
              <a:rPr lang="en-US" dirty="0" smtClean="0"/>
              <a:t> </a:t>
            </a:r>
            <a:r>
              <a:rPr lang="en-US" dirty="0" err="1" smtClean="0"/>
              <a:t>okruženja</a:t>
            </a:r>
            <a:r>
              <a:rPr lang="en-US" dirty="0" smtClean="0"/>
              <a:t>, </a:t>
            </a:r>
            <a:r>
              <a:rPr lang="en-US" dirty="0" err="1" smtClean="0"/>
              <a:t>jer</a:t>
            </a:r>
            <a:r>
              <a:rPr lang="en-US" dirty="0" smtClean="0"/>
              <a:t> </a:t>
            </a:r>
            <a:r>
              <a:rPr lang="en-US" dirty="0" err="1" smtClean="0"/>
              <a:t>mogu</a:t>
            </a:r>
            <a:r>
              <a:rPr lang="en-US" dirty="0" smtClean="0"/>
              <a:t> </a:t>
            </a:r>
            <a:r>
              <a:rPr lang="en-US" dirty="0" err="1" smtClean="0"/>
              <a:t>značajno</a:t>
            </a:r>
            <a:r>
              <a:rPr lang="en-US" dirty="0" smtClean="0"/>
              <a:t> </a:t>
            </a:r>
            <a:r>
              <a:rPr lang="en-US" dirty="0" err="1" smtClean="0"/>
              <a:t>uticati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informisanost</a:t>
            </a:r>
            <a:r>
              <a:rPr lang="en-US" dirty="0" smtClean="0"/>
              <a:t> </a:t>
            </a:r>
            <a:r>
              <a:rPr lang="en-US" dirty="0" err="1" smtClean="0"/>
              <a:t>prosečnog</a:t>
            </a:r>
            <a:r>
              <a:rPr lang="en-US" dirty="0" smtClean="0"/>
              <a:t> </a:t>
            </a:r>
            <a:r>
              <a:rPr lang="en-US" dirty="0" err="1" smtClean="0"/>
              <a:t>korisnika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donošenje</a:t>
            </a:r>
            <a:r>
              <a:rPr lang="en-US" dirty="0" smtClean="0"/>
              <a:t> </a:t>
            </a:r>
            <a:r>
              <a:rPr lang="en-US" dirty="0" err="1" smtClean="0"/>
              <a:t>racionalne</a:t>
            </a:r>
            <a:r>
              <a:rPr lang="en-US" dirty="0" smtClean="0"/>
              <a:t> </a:t>
            </a:r>
            <a:r>
              <a:rPr lang="en-US" dirty="0" err="1" smtClean="0"/>
              <a:t>odluke</a:t>
            </a:r>
            <a:r>
              <a:rPr lang="en-US" dirty="0" smtClean="0"/>
              <a:t>. </a:t>
            </a:r>
            <a:endParaRPr lang="sr-Latn-BA" dirty="0" smtClean="0"/>
          </a:p>
          <a:p>
            <a:pPr algn="just"/>
            <a:r>
              <a:rPr lang="en-US" dirty="0" err="1" smtClean="0"/>
              <a:t>Zahvaljujući</a:t>
            </a:r>
            <a:r>
              <a:rPr lang="en-US" dirty="0" smtClean="0"/>
              <a:t> </a:t>
            </a:r>
            <a:r>
              <a:rPr lang="en-US" dirty="0" err="1" smtClean="0"/>
              <a:t>internetu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drugim</a:t>
            </a:r>
            <a:r>
              <a:rPr lang="en-US" dirty="0" smtClean="0"/>
              <a:t> </a:t>
            </a:r>
            <a:r>
              <a:rPr lang="en-US" dirty="0" err="1" smtClean="0"/>
              <a:t>savremenim</a:t>
            </a:r>
            <a:r>
              <a:rPr lang="en-US" dirty="0" smtClean="0"/>
              <a:t> </a:t>
            </a:r>
            <a:r>
              <a:rPr lang="en-US" dirty="0" err="1" smtClean="0"/>
              <a:t>tehnologijama</a:t>
            </a:r>
            <a:r>
              <a:rPr lang="en-US" dirty="0" smtClean="0"/>
              <a:t>, </a:t>
            </a:r>
            <a:r>
              <a:rPr lang="en-US" dirty="0" err="1" smtClean="0"/>
              <a:t>protok</a:t>
            </a:r>
            <a:r>
              <a:rPr lang="en-US" dirty="0" smtClean="0"/>
              <a:t> </a:t>
            </a:r>
            <a:r>
              <a:rPr lang="en-US" dirty="0" err="1" smtClean="0"/>
              <a:t>informacija</a:t>
            </a:r>
            <a:r>
              <a:rPr lang="en-US" dirty="0" smtClean="0"/>
              <a:t> je </a:t>
            </a:r>
            <a:r>
              <a:rPr lang="en-US" dirty="0" err="1" smtClean="0"/>
              <a:t>mnogo</a:t>
            </a:r>
            <a:r>
              <a:rPr lang="en-US" dirty="0" smtClean="0"/>
              <a:t> </a:t>
            </a:r>
            <a:r>
              <a:rPr lang="en-US" dirty="0" err="1" smtClean="0"/>
              <a:t>brži</a:t>
            </a:r>
            <a:r>
              <a:rPr lang="en-US" dirty="0" smtClean="0"/>
              <a:t>, </a:t>
            </a:r>
            <a:r>
              <a:rPr lang="en-US" dirty="0" err="1" smtClean="0"/>
              <a:t>jednostavnije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uz</a:t>
            </a:r>
            <a:r>
              <a:rPr lang="en-US" dirty="0" smtClean="0"/>
              <a:t> </a:t>
            </a:r>
            <a:r>
              <a:rPr lang="en-US" dirty="0" err="1" smtClean="0"/>
              <a:t>niže</a:t>
            </a:r>
            <a:r>
              <a:rPr lang="en-US" dirty="0" smtClean="0"/>
              <a:t> </a:t>
            </a:r>
            <a:r>
              <a:rPr lang="en-US" dirty="0" err="1" smtClean="0"/>
              <a:t>troškove</a:t>
            </a:r>
            <a:r>
              <a:rPr lang="en-US" dirty="0" smtClean="0"/>
              <a:t> </a:t>
            </a:r>
            <a:r>
              <a:rPr lang="sr-Latn-BA" dirty="0" smtClean="0"/>
              <a:t>informacije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dostupne</a:t>
            </a:r>
            <a:r>
              <a:rPr lang="en-US" dirty="0" smtClean="0"/>
              <a:t> </a:t>
            </a:r>
            <a:r>
              <a:rPr lang="en-US" dirty="0" err="1" smtClean="0"/>
              <a:t>korisnicima</a:t>
            </a:r>
            <a:r>
              <a:rPr lang="sr-Latn-BA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AGENCIJSKI PROBLEM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nl-NL" dirty="0" smtClean="0"/>
              <a:t>Šezdesetih godina prošlog veka </a:t>
            </a:r>
            <a:r>
              <a:rPr lang="sr-Latn-BA" dirty="0" smtClean="0"/>
              <a:t>o</a:t>
            </a:r>
            <a:r>
              <a:rPr lang="nl-NL" dirty="0" smtClean="0"/>
              <a:t>tvara </a:t>
            </a:r>
            <a:r>
              <a:rPr lang="sr-Latn-BA" dirty="0" smtClean="0"/>
              <a:t>se </a:t>
            </a:r>
            <a:r>
              <a:rPr lang="nl-NL" dirty="0" smtClean="0"/>
              <a:t>problem, ali ovog puta u okviru </a:t>
            </a:r>
            <a:r>
              <a:rPr lang="nl-NL" i="1" dirty="0" smtClean="0"/>
              <a:t>principal – agent</a:t>
            </a:r>
            <a:r>
              <a:rPr lang="nl-NL" dirty="0" smtClean="0"/>
              <a:t> teorije kao segmenta nove ekonomije o nesavršenim informacijama. </a:t>
            </a:r>
            <a:endParaRPr lang="sr-Latn-BA" dirty="0" smtClean="0"/>
          </a:p>
          <a:p>
            <a:pPr algn="just"/>
            <a:r>
              <a:rPr lang="nl-NL" dirty="0" smtClean="0"/>
              <a:t>Većinski vlasnici (</a:t>
            </a:r>
            <a:r>
              <a:rPr lang="nl-NL" i="1" dirty="0" smtClean="0"/>
              <a:t>principali</a:t>
            </a:r>
            <a:r>
              <a:rPr lang="nl-NL" dirty="0" smtClean="0"/>
              <a:t>) angažuju menadžere (</a:t>
            </a:r>
            <a:r>
              <a:rPr lang="nl-NL" i="1" dirty="0" smtClean="0"/>
              <a:t>agente</a:t>
            </a:r>
            <a:r>
              <a:rPr lang="nl-NL" dirty="0" smtClean="0"/>
              <a:t>) za operativno vođenje kompanije. </a:t>
            </a:r>
            <a:r>
              <a:rPr lang="nl-NL" i="1" dirty="0" smtClean="0"/>
              <a:t>Principal</a:t>
            </a:r>
            <a:r>
              <a:rPr lang="sr-Latn-BA" i="1" dirty="0" smtClean="0"/>
              <a:t> </a:t>
            </a:r>
            <a:r>
              <a:rPr lang="nl-NL" i="1" dirty="0" smtClean="0"/>
              <a:t>– agent </a:t>
            </a:r>
            <a:r>
              <a:rPr lang="nl-NL" dirty="0" smtClean="0"/>
              <a:t>problem nastaje ukoliko menadžeri deluju u svom interesu, a ne u interesu vlasnika kapitala.</a:t>
            </a:r>
            <a:endParaRPr lang="sr-Latn-BA" dirty="0" smtClean="0"/>
          </a:p>
          <a:p>
            <a:pPr marL="533400" indent="-533400"/>
            <a:r>
              <a:rPr lang="sl-SI" dirty="0" smtClean="0"/>
              <a:t>Agencijski ili p</a:t>
            </a:r>
            <a:r>
              <a:rPr lang="en-US" dirty="0" err="1" smtClean="0"/>
              <a:t>rincipal</a:t>
            </a:r>
            <a:r>
              <a:rPr lang="en-US" dirty="0" smtClean="0"/>
              <a:t>-agent problem </a:t>
            </a:r>
            <a:r>
              <a:rPr lang="en-US" dirty="0" err="1" smtClean="0"/>
              <a:t>nastaje</a:t>
            </a:r>
            <a:r>
              <a:rPr lang="sl-SI" dirty="0" smtClean="0"/>
              <a:t> zbog: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sl-SI" dirty="0" smtClean="0"/>
              <a:t>Različitih interesa agenta i principala i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sl-SI" dirty="0" smtClean="0"/>
              <a:t>Nejednake ili asimetrične informisanosti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sz="3500" b="1" dirty="0" smtClean="0"/>
              <a:t>Principal-agent problem </a:t>
            </a:r>
            <a:r>
              <a:rPr lang="en-US" sz="3500" dirty="0" smtClean="0"/>
              <a:t>se </a:t>
            </a:r>
            <a:r>
              <a:rPr lang="en-US" sz="3500" dirty="0" err="1" smtClean="0"/>
              <a:t>jav</a:t>
            </a:r>
            <a:r>
              <a:rPr lang="sl-SI" sz="3500" dirty="0" smtClean="0"/>
              <a:t>lja</a:t>
            </a:r>
            <a:r>
              <a:rPr lang="en-US" sz="3500" dirty="0" smtClean="0"/>
              <a:t> u </a:t>
            </a:r>
            <a:r>
              <a:rPr lang="sr-Latn-CS" sz="3500" dirty="0" smtClean="0"/>
              <a:t>č</a:t>
            </a:r>
            <a:r>
              <a:rPr lang="en-US" sz="3500" dirty="0" err="1" smtClean="0"/>
              <a:t>itavom</a:t>
            </a:r>
            <a:r>
              <a:rPr lang="en-US" sz="3500" dirty="0" smtClean="0"/>
              <a:t> </a:t>
            </a:r>
            <a:r>
              <a:rPr lang="en-US" sz="3500" dirty="0" err="1" smtClean="0"/>
              <a:t>nizu</a:t>
            </a:r>
            <a:r>
              <a:rPr lang="en-US" sz="3500" dirty="0" smtClean="0"/>
              <a:t> </a:t>
            </a:r>
            <a:r>
              <a:rPr lang="en-US" sz="3500" dirty="0" err="1" smtClean="0"/>
              <a:t>razli</a:t>
            </a:r>
            <a:r>
              <a:rPr lang="sr-Latn-CS" sz="3500" dirty="0" smtClean="0"/>
              <a:t>č</a:t>
            </a:r>
            <a:r>
              <a:rPr lang="en-US" sz="3500" dirty="0" err="1" smtClean="0"/>
              <a:t>itih</a:t>
            </a:r>
            <a:r>
              <a:rPr lang="en-US" sz="3500" dirty="0" smtClean="0"/>
              <a:t> </a:t>
            </a:r>
            <a:r>
              <a:rPr lang="en-US" sz="3500" dirty="0" err="1" smtClean="0"/>
              <a:t>poslovnih</a:t>
            </a:r>
            <a:r>
              <a:rPr lang="en-US" sz="3500" dirty="0" smtClean="0"/>
              <a:t> </a:t>
            </a:r>
            <a:r>
              <a:rPr lang="en-US" sz="3500" dirty="0" err="1" smtClean="0"/>
              <a:t>odnosa</a:t>
            </a:r>
            <a:r>
              <a:rPr lang="en-US" sz="3500" dirty="0" smtClean="0"/>
              <a:t>, </a:t>
            </a:r>
            <a:r>
              <a:rPr lang="en-US" sz="3500" dirty="0" err="1" smtClean="0"/>
              <a:t>ali</a:t>
            </a:r>
            <a:r>
              <a:rPr lang="en-US" sz="3500" dirty="0" smtClean="0"/>
              <a:t> </a:t>
            </a:r>
            <a:r>
              <a:rPr lang="en-US" sz="3500" dirty="0" err="1" smtClean="0"/>
              <a:t>stalno</a:t>
            </a:r>
            <a:r>
              <a:rPr lang="en-US" sz="3500" dirty="0" smtClean="0"/>
              <a:t> je </a:t>
            </a:r>
            <a:r>
              <a:rPr lang="en-US" sz="3500" dirty="0" err="1" smtClean="0"/>
              <a:t>prisutan</a:t>
            </a:r>
            <a:r>
              <a:rPr lang="en-US" sz="3500" dirty="0" smtClean="0"/>
              <a:t> u </a:t>
            </a:r>
            <a:r>
              <a:rPr lang="en-US" sz="3500" dirty="0" err="1" smtClean="0"/>
              <a:t>velikim</a:t>
            </a:r>
            <a:r>
              <a:rPr lang="en-US" sz="3500" dirty="0" smtClean="0"/>
              <a:t> </a:t>
            </a:r>
            <a:r>
              <a:rPr lang="en-US" sz="3500" dirty="0" err="1" smtClean="0"/>
              <a:t>akcionarskim</a:t>
            </a:r>
            <a:r>
              <a:rPr lang="en-US" sz="3500" dirty="0" smtClean="0"/>
              <a:t> </a:t>
            </a:r>
            <a:r>
              <a:rPr lang="en-US" sz="3500" dirty="0" err="1" smtClean="0"/>
              <a:t>preduze</a:t>
            </a:r>
            <a:r>
              <a:rPr lang="sr-Latn-CS" sz="3500" dirty="0" smtClean="0"/>
              <a:t>ć</a:t>
            </a:r>
            <a:r>
              <a:rPr lang="en-US" sz="3500" dirty="0" err="1" smtClean="0"/>
              <a:t>ima</a:t>
            </a:r>
            <a:r>
              <a:rPr lang="en-US" sz="3500" dirty="0" smtClean="0"/>
              <a:t>, </a:t>
            </a:r>
            <a:r>
              <a:rPr lang="en-US" sz="3500" dirty="0" err="1" smtClean="0"/>
              <a:t>zbog</a:t>
            </a:r>
            <a:r>
              <a:rPr lang="en-US" sz="3500" dirty="0" smtClean="0"/>
              <a:t> </a:t>
            </a:r>
            <a:r>
              <a:rPr lang="sl-SI" sz="3500" dirty="0" smtClean="0"/>
              <a:t>odvajanja </a:t>
            </a:r>
            <a:r>
              <a:rPr lang="en-US" sz="3500" dirty="0" err="1" smtClean="0"/>
              <a:t>vlasn</a:t>
            </a:r>
            <a:r>
              <a:rPr lang="sl-SI" sz="3500" dirty="0" smtClean="0"/>
              <a:t>i</a:t>
            </a:r>
            <a:r>
              <a:rPr lang="sr-Latn-CS" sz="3500" dirty="0" smtClean="0"/>
              <a:t>š</a:t>
            </a:r>
            <a:r>
              <a:rPr lang="en-US" sz="3500" dirty="0" err="1" smtClean="0"/>
              <a:t>tva</a:t>
            </a:r>
            <a:r>
              <a:rPr lang="en-US" sz="3500" dirty="0" smtClean="0"/>
              <a:t> </a:t>
            </a:r>
            <a:r>
              <a:rPr lang="en-US" sz="3500" dirty="0" err="1" smtClean="0"/>
              <a:t>od</a:t>
            </a:r>
            <a:r>
              <a:rPr lang="en-US" sz="3500" dirty="0" smtClean="0"/>
              <a:t> </a:t>
            </a:r>
            <a:r>
              <a:rPr lang="en-US" sz="3500" dirty="0" err="1" smtClean="0"/>
              <a:t>kontrole</a:t>
            </a:r>
            <a:r>
              <a:rPr lang="sr-Latn-BA" sz="3500" dirty="0" smtClean="0"/>
              <a:t>.</a:t>
            </a:r>
            <a:endParaRPr lang="sl-SI" sz="3500" dirty="0" smtClean="0"/>
          </a:p>
          <a:p>
            <a:pPr algn="just"/>
            <a:r>
              <a:rPr lang="sr-Latn-CS" sz="3500" dirty="0" smtClean="0"/>
              <a:t>Najčešće upravljačka struktura kompanije (menadžeri) raspolaže potpunijim i preciznijim informacijama o “zdravlju” i perspektivi razvoja određene kompanije od investitora koji poseduju njene hartije od vrednosti, ili nameravaju da ih nabave. </a:t>
            </a:r>
          </a:p>
          <a:p>
            <a:pPr algn="just"/>
            <a:r>
              <a:rPr lang="sr-Latn-CS" sz="3500" dirty="0" smtClean="0"/>
              <a:t>U slučaju kada menadžeri kompanije i investitori nemaju uvid u iste vrste informacija, neuspeh tržišta se definiše kao </a:t>
            </a:r>
            <a:r>
              <a:rPr lang="sr-Cyrl-CS" sz="3500" b="1" i="1" dirty="0" smtClean="0"/>
              <a:t>„</a:t>
            </a:r>
            <a:r>
              <a:rPr lang="sr-Latn-CS" sz="3500" b="1" i="1" dirty="0" smtClean="0"/>
              <a:t>asimetrično informisanje”</a:t>
            </a:r>
            <a:r>
              <a:rPr lang="sr-Latn-CS" sz="3500" b="1" dirty="0" smtClean="0"/>
              <a:t>. </a:t>
            </a:r>
          </a:p>
          <a:p>
            <a:pPr algn="just"/>
            <a:r>
              <a:rPr lang="sr-Latn-CS" sz="3500" dirty="0" smtClean="0"/>
              <a:t>Nedostatak informacija stvara dve vrste problema: </a:t>
            </a:r>
          </a:p>
          <a:p>
            <a:pPr algn="just">
              <a:buFont typeface="Wingdings" pitchFamily="2" charset="2"/>
              <a:buChar char="Ø"/>
            </a:pPr>
            <a:r>
              <a:rPr lang="sr-Latn-CS" sz="3500" dirty="0" smtClean="0"/>
              <a:t>negativnu selekciju i</a:t>
            </a:r>
          </a:p>
          <a:p>
            <a:pPr algn="just">
              <a:buFont typeface="Wingdings" pitchFamily="2" charset="2"/>
              <a:buChar char="Ø"/>
            </a:pPr>
            <a:r>
              <a:rPr lang="sr-Latn-CS" sz="3500" dirty="0" smtClean="0"/>
              <a:t> moralni hazard.</a:t>
            </a:r>
            <a:endParaRPr lang="en-US" sz="35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sr-Latn-CS" b="1" i="1" dirty="0" smtClean="0"/>
              <a:t>Negativna selekcija</a:t>
            </a:r>
            <a:r>
              <a:rPr lang="sr-Latn-CS" b="1" dirty="0" smtClean="0"/>
              <a:t> </a:t>
            </a:r>
            <a:r>
              <a:rPr lang="sr-Latn-CS" dirty="0" smtClean="0"/>
              <a:t>je problem koji nastaje zbog asimetričnog informisanja pre izvođenja finansijske transakcije. </a:t>
            </a:r>
          </a:p>
          <a:p>
            <a:pPr algn="just"/>
            <a:r>
              <a:rPr lang="sr-Latn-CS" dirty="0" smtClean="0"/>
              <a:t>Ona se javlja kada na finansijskom tržištu potencijalni dužnik sa visokim kreditnim rizikom</a:t>
            </a:r>
            <a:r>
              <a:rPr lang="sr-Cyrl-CS" dirty="0" smtClean="0"/>
              <a:t>,</a:t>
            </a:r>
            <a:r>
              <a:rPr lang="sr-Latn-CS" dirty="0" smtClean="0"/>
              <a:t> koji će najverovatnije proizvesti nepoželjan (negativan) ishod</a:t>
            </a:r>
            <a:r>
              <a:rPr lang="sr-Cyrl-CS" dirty="0" smtClean="0"/>
              <a:t>,</a:t>
            </a:r>
            <a:r>
              <a:rPr lang="sr-Latn-CS" dirty="0" smtClean="0"/>
              <a:t> aktivno traži zajam koji će najverovatnije i dobiti.</a:t>
            </a:r>
          </a:p>
          <a:p>
            <a:pPr algn="just"/>
            <a:r>
              <a:rPr lang="sr-Latn-CS" dirty="0" smtClean="0"/>
              <a:t> Kreditori znaju da je u uslovima negativne selekcije verovatnije da će kredit dobiti klijent sa visokim kreditnim rizikom pa postoji opasnost da obustave kreditiranje, iako na tržištu postoje klijenti čiji je kreditni rizik nizak.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Latn-CS" b="1" i="1" dirty="0" smtClean="0"/>
              <a:t>Moralni hazard </a:t>
            </a:r>
            <a:r>
              <a:rPr lang="sr-Latn-CS" i="1" dirty="0" smtClean="0"/>
              <a:t>(zloupotreba)</a:t>
            </a:r>
            <a:r>
              <a:rPr lang="sr-Latn-CS" dirty="0" smtClean="0"/>
              <a:t> je problem koji nastaje zbog asimetričnog informisanja nakon izvođenja finansijske transakcije. </a:t>
            </a:r>
          </a:p>
          <a:p>
            <a:pPr algn="just"/>
            <a:r>
              <a:rPr lang="sr-Latn-CS" dirty="0" smtClean="0"/>
              <a:t>On predstavlja rizik (hazard) uključivanja dužnika u aktivnosti koje su sa gledišta kreditora nepoželjne (nemoralne), jer se zbog njih smanjuje mogućnost otplate zajma. </a:t>
            </a:r>
          </a:p>
          <a:p>
            <a:pPr algn="just"/>
            <a:r>
              <a:rPr lang="sr-Latn-CS" dirty="0" smtClean="0"/>
              <a:t>Zato kreditori koji su svesni postojanja problema mogu odlučiti da obustave kreditiranje. 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609600" indent="-609600" algn="just">
              <a:lnSpc>
                <a:spcPct val="90000"/>
              </a:lnSpc>
            </a:pPr>
            <a:r>
              <a:rPr lang="sl-SI" dirty="0"/>
              <a:t>P</a:t>
            </a:r>
            <a:r>
              <a:rPr lang="en-US" dirty="0" err="1"/>
              <a:t>rincipal</a:t>
            </a:r>
            <a:r>
              <a:rPr lang="en-US" dirty="0"/>
              <a:t>-agent problem mo</a:t>
            </a:r>
            <a:r>
              <a:rPr lang="sr-Latn-CS" dirty="0"/>
              <a:t>ž</a:t>
            </a:r>
            <a:r>
              <a:rPr lang="en-US" dirty="0"/>
              <a:t>e </a:t>
            </a:r>
            <a:r>
              <a:rPr lang="en-US" dirty="0" err="1"/>
              <a:t>da</a:t>
            </a:r>
            <a:r>
              <a:rPr lang="en-US" dirty="0"/>
              <a:t> se </a:t>
            </a:r>
            <a:r>
              <a:rPr lang="en-US" dirty="0" err="1"/>
              <a:t>ubla</a:t>
            </a:r>
            <a:r>
              <a:rPr lang="sr-Latn-CS" dirty="0"/>
              <a:t>ž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otkloni</a:t>
            </a:r>
            <a:r>
              <a:rPr lang="sl-SI" dirty="0"/>
              <a:t>: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l-SI" dirty="0"/>
              <a:t>K</a:t>
            </a:r>
            <a:r>
              <a:rPr lang="en-US" dirty="0" err="1"/>
              <a:t>ontrolom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podsticanjem</a:t>
            </a:r>
            <a:r>
              <a:rPr lang="en-US" dirty="0"/>
              <a:t> </a:t>
            </a:r>
            <a:r>
              <a:rPr lang="en-US" dirty="0" err="1"/>
              <a:t>agenta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</a:t>
            </a:r>
            <a:r>
              <a:rPr lang="en-US" dirty="0" err="1"/>
              <a:t>deluje</a:t>
            </a:r>
            <a:r>
              <a:rPr lang="en-US" dirty="0"/>
              <a:t> u </a:t>
            </a:r>
            <a:r>
              <a:rPr lang="en-US" dirty="0" err="1"/>
              <a:t>interes</a:t>
            </a:r>
            <a:r>
              <a:rPr lang="sl-SI" dirty="0"/>
              <a:t>u</a:t>
            </a:r>
            <a:r>
              <a:rPr lang="en-US" dirty="0"/>
              <a:t> </a:t>
            </a:r>
            <a:r>
              <a:rPr lang="en-US" dirty="0" err="1"/>
              <a:t>prin</a:t>
            </a:r>
            <a:r>
              <a:rPr lang="sl-SI" dirty="0"/>
              <a:t>c</a:t>
            </a:r>
            <a:r>
              <a:rPr lang="en-US" dirty="0" err="1" smtClean="0"/>
              <a:t>ipala</a:t>
            </a:r>
            <a:r>
              <a:rPr lang="sr-Latn-BA" dirty="0" smtClean="0"/>
              <a:t>. To je tzv. </a:t>
            </a:r>
            <a:r>
              <a:rPr lang="sr-Latn-BA" i="1" dirty="0" smtClean="0"/>
              <a:t>teorija šargarepe i štapa </a:t>
            </a:r>
            <a:r>
              <a:rPr lang="sr-Latn-BA" dirty="0" smtClean="0"/>
              <a:t>putem koje se agenti podstiču da rade u interesu korporacije znajući da time poboljšavaju i svoj interes.</a:t>
            </a:r>
            <a:endParaRPr lang="sl-SI" dirty="0"/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l-SI" dirty="0"/>
              <a:t>Odv</a:t>
            </a:r>
            <a:r>
              <a:rPr lang="en-US" dirty="0" err="1"/>
              <a:t>ra</a:t>
            </a:r>
            <a:r>
              <a:rPr lang="sr-Latn-CS" dirty="0"/>
              <a:t>ć</a:t>
            </a:r>
            <a:r>
              <a:rPr lang="en-US" dirty="0" err="1"/>
              <a:t>anjem</a:t>
            </a:r>
            <a:r>
              <a:rPr lang="en-US" dirty="0"/>
              <a:t> </a:t>
            </a:r>
            <a:r>
              <a:rPr lang="en-US" dirty="0" err="1"/>
              <a:t>agenta</a:t>
            </a:r>
            <a:r>
              <a:rPr lang="en-US" dirty="0"/>
              <a:t> </a:t>
            </a:r>
            <a:r>
              <a:rPr lang="en-US" dirty="0" err="1"/>
              <a:t>od</a:t>
            </a:r>
            <a:r>
              <a:rPr lang="en-US" dirty="0"/>
              <a:t> </a:t>
            </a:r>
            <a:r>
              <a:rPr lang="en-US" dirty="0" err="1"/>
              <a:t>akcija</a:t>
            </a:r>
            <a:r>
              <a:rPr lang="en-US" dirty="0"/>
              <a:t>,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suprotne</a:t>
            </a:r>
            <a:r>
              <a:rPr lang="en-US" dirty="0"/>
              <a:t> </a:t>
            </a:r>
            <a:r>
              <a:rPr lang="en-US" dirty="0" err="1"/>
              <a:t>interesima</a:t>
            </a:r>
            <a:r>
              <a:rPr lang="en-US" dirty="0"/>
              <a:t> </a:t>
            </a:r>
            <a:r>
              <a:rPr lang="sl-SI" dirty="0"/>
              <a:t>principala</a:t>
            </a:r>
            <a:r>
              <a:rPr lang="en-US" dirty="0"/>
              <a:t>,</a:t>
            </a:r>
            <a:r>
              <a:rPr lang="sl-SI" dirty="0"/>
              <a:t> </a:t>
            </a:r>
            <a:r>
              <a:rPr lang="sr-Latn-CS" dirty="0"/>
              <a:t>š</a:t>
            </a:r>
            <a:r>
              <a:rPr lang="en-US" dirty="0"/>
              <a:t>to</a:t>
            </a:r>
            <a:r>
              <a:rPr lang="sl-SI" dirty="0"/>
              <a:t> u slučaju vlasnika i menadžera,</a:t>
            </a:r>
            <a:r>
              <a:rPr lang="en-US" dirty="0"/>
              <a:t> </a:t>
            </a:r>
            <a:r>
              <a:rPr lang="en-US" dirty="0" err="1"/>
              <a:t>omogu</a:t>
            </a:r>
            <a:r>
              <a:rPr lang="sr-Latn-CS" dirty="0"/>
              <a:t>ć</a:t>
            </a:r>
            <a:r>
              <a:rPr lang="en-US" dirty="0" err="1"/>
              <a:t>ava</a:t>
            </a:r>
            <a:r>
              <a:rPr lang="en-US" dirty="0"/>
              <a:t> </a:t>
            </a:r>
            <a:r>
              <a:rPr lang="sl-SI" dirty="0"/>
              <a:t>konkurencija i </a:t>
            </a:r>
            <a:r>
              <a:rPr lang="sl-SI" dirty="0" smtClean="0"/>
              <a:t>tržište. Na </a:t>
            </a:r>
            <a:r>
              <a:rPr lang="sl-SI" i="1" dirty="0" smtClean="0"/>
              <a:t>tržištu menadžera </a:t>
            </a:r>
            <a:r>
              <a:rPr lang="sl-SI" dirty="0" smtClean="0"/>
              <a:t>kažnjavaju se oni koji pokužavaju da ostavare sopstvene interese na račun akcionara.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sl-S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AGENCIJSKI PROBLEM U SISTEMU ZDRAVSTVENE ZAŠTITE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sr-Latn-BA" dirty="0" smtClean="0"/>
              <a:t>Pored prisutnog agencijskog problema u korporativnoj formi organizovanja preduzeća, ovaj problem je izražen i u zdravstvenom sektoru.</a:t>
            </a:r>
          </a:p>
          <a:p>
            <a:pPr algn="just"/>
            <a:r>
              <a:rPr lang="sr-Latn-BA" dirty="0" smtClean="0"/>
              <a:t>Kada se bira bilo koje drugo dobro, poput čokolade, turističkog aranžmana, automobila i slično, nivo obaveštenosti korisnika o svojstvu robe/usluge koju kupuje je dovoljan za donošenje konačne odluke.</a:t>
            </a:r>
          </a:p>
          <a:p>
            <a:pPr algn="just"/>
            <a:r>
              <a:rPr lang="sr-Latn-BA" dirty="0" smtClean="0"/>
              <a:t>Kada je u pitanju zdravlje ili bolest, kupac, to jest pacijent ni u kojem slučaju ne zna dovoljno da bi se opredelio za dijagnostičku, kurativnu ili rehabilitacionu intervenciju koja bi mu najviše pomogla.</a:t>
            </a:r>
          </a:p>
          <a:p>
            <a:pPr algn="just"/>
            <a:r>
              <a:rPr lang="sr-Latn-BA" dirty="0" smtClean="0"/>
              <a:t>Pacijent tu informaciju, koja mu opredeljuje izbor, dobija od lekara ili medicinskog osoblja koji mu pružaju krajnju uslugu.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sr-Latn-BA" dirty="0" smtClean="0"/>
              <a:t>U samom postupku pružanja informacija od lekara se očekuje da funkcioniše po sistemu „savršenog agenta” i s tim u vezi posavetuje bolesnika u njegovom najboljem interesu o izvođenju najneophodnijih procedura dokazane efikasnosti, bezbednosti i isplativosti.</a:t>
            </a:r>
          </a:p>
          <a:p>
            <a:pPr algn="just"/>
            <a:r>
              <a:rPr lang="sr-Latn-BA" dirty="0" smtClean="0"/>
              <a:t>Na tržištu gde je medicinska praksa profitna delatnost, lekar kao pružalac usluge se nalazi u klasičnom sukobu interesa. On ostvaruje prihod koji direktno zavisi od broja i vrste pruženih usluga i propisanih lekova.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6647</TotalTime>
  <Words>817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Informaciona asimetrija</vt:lpstr>
      <vt:lpstr>Slide 2</vt:lpstr>
      <vt:lpstr>AGENCIJSKI PROBLEM</vt:lpstr>
      <vt:lpstr>Slide 4</vt:lpstr>
      <vt:lpstr>Slide 5</vt:lpstr>
      <vt:lpstr>Slide 6</vt:lpstr>
      <vt:lpstr>Slide 7</vt:lpstr>
      <vt:lpstr>AGENCIJSKI PROBLEM U SISTEMU ZDRAVSTVENE ZAŠTITE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230</cp:revision>
  <dcterms:created xsi:type="dcterms:W3CDTF">2014-04-01T08:09:23Z</dcterms:created>
  <dcterms:modified xsi:type="dcterms:W3CDTF">2019-04-26T06:17:48Z</dcterms:modified>
</cp:coreProperties>
</file>